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sldIdLst>
    <p:sldId id="256" r:id="rId2"/>
    <p:sldId id="257" r:id="rId3"/>
    <p:sldId id="258" r:id="rId4"/>
    <p:sldId id="259" r:id="rId5"/>
    <p:sldId id="28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87" r:id="rId24"/>
    <p:sldId id="276" r:id="rId25"/>
    <p:sldId id="278" r:id="rId26"/>
    <p:sldId id="279" r:id="rId27"/>
    <p:sldId id="280" r:id="rId28"/>
    <p:sldId id="281" r:id="rId29"/>
    <p:sldId id="282" r:id="rId30"/>
    <p:sldId id="284" r:id="rId31"/>
    <p:sldId id="290" r:id="rId32"/>
    <p:sldId id="285" r:id="rId33"/>
    <p:sldId id="288" r:id="rId34"/>
    <p:sldId id="28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54" autoAdjust="0"/>
    <p:restoredTop sz="94660"/>
  </p:normalViewPr>
  <p:slideViewPr>
    <p:cSldViewPr>
      <p:cViewPr varScale="1">
        <p:scale>
          <a:sx n="69" d="100"/>
          <a:sy n="69" d="100"/>
        </p:scale>
        <p:origin x="-62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C612325-536F-4592-9925-C6C2E3D67653}" type="datetimeFigureOut">
              <a:rPr lang="en-US" smtClean="0"/>
              <a:t>8/21/2014</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A483F05B-F9E9-4D10-8180-059904D6A21D}"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12325-536F-4592-9925-C6C2E3D67653}"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F05B-F9E9-4D10-8180-059904D6A2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612325-536F-4592-9925-C6C2E3D67653}"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A483F05B-F9E9-4D10-8180-059904D6A2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612325-536F-4592-9925-C6C2E3D67653}"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F05B-F9E9-4D10-8180-059904D6A21D}"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C612325-536F-4592-9925-C6C2E3D67653}" type="datetimeFigureOut">
              <a:rPr lang="en-US" smtClean="0"/>
              <a:t>8/21/2014</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A483F05B-F9E9-4D10-8180-059904D6A21D}"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612325-536F-4592-9925-C6C2E3D67653}"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F05B-F9E9-4D10-8180-059904D6A21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612325-536F-4592-9925-C6C2E3D67653}" type="datetimeFigureOut">
              <a:rPr lang="en-US" smtClean="0"/>
              <a:t>8/21/2014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F05B-F9E9-4D10-8180-059904D6A21D}"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612325-536F-4592-9925-C6C2E3D67653}" type="datetimeFigureOut">
              <a:rPr lang="en-US" smtClean="0"/>
              <a:t>8/21/2014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F05B-F9E9-4D10-8180-059904D6A21D}"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C612325-536F-4592-9925-C6C2E3D67653}" type="datetimeFigureOut">
              <a:rPr lang="en-US" smtClean="0"/>
              <a:t>8/21/2014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F05B-F9E9-4D10-8180-059904D6A2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12325-536F-4592-9925-C6C2E3D67653}"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483F05B-F9E9-4D10-8180-059904D6A21D}"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12325-536F-4592-9925-C6C2E3D67653}"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F05B-F9E9-4D10-8180-059904D6A21D}"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C612325-536F-4592-9925-C6C2E3D67653}" type="datetimeFigureOut">
              <a:rPr lang="en-US" smtClean="0"/>
              <a:t>8/21/2014</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A483F05B-F9E9-4D10-8180-059904D6A2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codonnell@wcpss.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2014-2015</a:t>
            </a:r>
          </a:p>
          <a:p>
            <a:r>
              <a:rPr lang="en-US" dirty="0" smtClean="0"/>
              <a:t>Alston Ridge Elementary</a:t>
            </a:r>
          </a:p>
        </p:txBody>
      </p:sp>
      <p:sp>
        <p:nvSpPr>
          <p:cNvPr id="2" name="Title 1"/>
          <p:cNvSpPr>
            <a:spLocks noGrp="1"/>
          </p:cNvSpPr>
          <p:nvPr>
            <p:ph type="title"/>
          </p:nvPr>
        </p:nvSpPr>
        <p:spPr>
          <a:xfrm>
            <a:off x="-685800" y="1371600"/>
            <a:ext cx="7543800" cy="2743200"/>
          </a:xfrm>
        </p:spPr>
        <p:txBody>
          <a:bodyPr>
            <a:normAutofit fontScale="90000"/>
          </a:bodyPr>
          <a:lstStyle/>
          <a:p>
            <a:r>
              <a:rPr lang="en-US" sz="6000" dirty="0" smtClean="0"/>
              <a:t>Welcome to </a:t>
            </a:r>
            <a:br>
              <a:rPr lang="en-US" sz="6000" dirty="0" smtClean="0"/>
            </a:br>
            <a:r>
              <a:rPr lang="en-US" sz="6000" dirty="0" smtClean="0"/>
              <a:t>Ms. O’Donnell’s </a:t>
            </a:r>
            <a:br>
              <a:rPr lang="en-US" sz="6000" dirty="0" smtClean="0"/>
            </a:br>
            <a:r>
              <a:rPr lang="en-US" sz="6000" dirty="0" smtClean="0"/>
              <a:t>Kindergarten</a:t>
            </a:r>
            <a:br>
              <a:rPr lang="en-US" sz="6000" dirty="0" smtClean="0"/>
            </a:br>
            <a:r>
              <a:rPr lang="en-US" sz="6000" dirty="0" smtClean="0"/>
              <a:t>Open House</a:t>
            </a:r>
            <a:endParaRPr lang="en-US" sz="6000" dirty="0"/>
          </a:p>
        </p:txBody>
      </p:sp>
    </p:spTree>
    <p:extLst>
      <p:ext uri="{BB962C8B-B14F-4D97-AF65-F5344CB8AC3E}">
        <p14:creationId xmlns:p14="http://schemas.microsoft.com/office/powerpoint/2010/main" val="1716863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86529"/>
          </a:xfrm>
        </p:spPr>
        <p:txBody>
          <a:bodyPr>
            <a:normAutofit/>
          </a:bodyPr>
          <a:lstStyle/>
          <a:p>
            <a:r>
              <a:rPr lang="en-US" sz="3200" dirty="0" smtClean="0"/>
              <a:t>Introduce theme/skill of the week</a:t>
            </a:r>
          </a:p>
          <a:p>
            <a:r>
              <a:rPr lang="en-US" sz="3200" dirty="0" smtClean="0"/>
              <a:t>Literacy Centers: set up for independent or guided practice of reading and writing skills</a:t>
            </a:r>
          </a:p>
          <a:p>
            <a:r>
              <a:rPr lang="en-US" sz="3200" dirty="0" smtClean="0"/>
              <a:t>Guided Reading: The teacher pulls small groups of students for differentiated reading support.</a:t>
            </a:r>
          </a:p>
        </p:txBody>
      </p:sp>
      <p:sp>
        <p:nvSpPr>
          <p:cNvPr id="3" name="Title 2"/>
          <p:cNvSpPr>
            <a:spLocks noGrp="1"/>
          </p:cNvSpPr>
          <p:nvPr>
            <p:ph type="title"/>
          </p:nvPr>
        </p:nvSpPr>
        <p:spPr/>
        <p:txBody>
          <a:bodyPr/>
          <a:lstStyle/>
          <a:p>
            <a:r>
              <a:rPr lang="en-US" dirty="0" smtClean="0"/>
              <a:t>LITERACY</a:t>
            </a:r>
            <a:endParaRPr lang="en-US" dirty="0"/>
          </a:p>
        </p:txBody>
      </p:sp>
    </p:spTree>
    <p:extLst>
      <p:ext uri="{BB962C8B-B14F-4D97-AF65-F5344CB8AC3E}">
        <p14:creationId xmlns:p14="http://schemas.microsoft.com/office/powerpoint/2010/main" val="1468824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Students join in and share the reading with the teacher. Students observe an “expert” reading the text with fluency and expression.  The text is large enough for students to see clearly.  We practice reading by “choral reading” and making sure we sound good when we read.</a:t>
            </a:r>
            <a:endParaRPr lang="en-US" sz="3200" dirty="0"/>
          </a:p>
        </p:txBody>
      </p:sp>
      <p:sp>
        <p:nvSpPr>
          <p:cNvPr id="3" name="Title 2"/>
          <p:cNvSpPr>
            <a:spLocks noGrp="1"/>
          </p:cNvSpPr>
          <p:nvPr>
            <p:ph type="title"/>
          </p:nvPr>
        </p:nvSpPr>
        <p:spPr/>
        <p:txBody>
          <a:bodyPr/>
          <a:lstStyle/>
          <a:p>
            <a:r>
              <a:rPr lang="en-US" dirty="0" smtClean="0"/>
              <a:t>SHARED READING</a:t>
            </a:r>
            <a:endParaRPr lang="en-US" dirty="0"/>
          </a:p>
        </p:txBody>
      </p:sp>
    </p:spTree>
    <p:extLst>
      <p:ext uri="{BB962C8B-B14F-4D97-AF65-F5344CB8AC3E}">
        <p14:creationId xmlns:p14="http://schemas.microsoft.com/office/powerpoint/2010/main" val="2129728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fontScale="85000" lnSpcReduction="20000"/>
          </a:bodyPr>
          <a:lstStyle/>
          <a:p>
            <a:r>
              <a:rPr lang="en-US" sz="3200" dirty="0" smtClean="0"/>
              <a:t>Phonemic Awareness: ability to hear, identify, and manipulate sounds in spoken words</a:t>
            </a:r>
          </a:p>
          <a:p>
            <a:pPr marL="45720" indent="0">
              <a:buNone/>
            </a:pPr>
            <a:endParaRPr lang="en-US" sz="3200" dirty="0" smtClean="0"/>
          </a:p>
          <a:p>
            <a:pPr marL="45720" indent="0">
              <a:buNone/>
            </a:pPr>
            <a:r>
              <a:rPr lang="en-US" sz="3200" i="1" dirty="0" smtClean="0"/>
              <a:t>Examples </a:t>
            </a:r>
            <a:r>
              <a:rPr lang="en-US" sz="3200" i="1" dirty="0"/>
              <a:t>of Phonemic Awareness Skills</a:t>
            </a:r>
          </a:p>
          <a:p>
            <a:r>
              <a:rPr lang="en-US" sz="3200" dirty="0"/>
              <a:t>Blending: What word am I trying to say? </a:t>
            </a:r>
            <a:endParaRPr lang="en-US" sz="3200" dirty="0" smtClean="0"/>
          </a:p>
          <a:p>
            <a:pPr marL="45720" indent="0">
              <a:buNone/>
            </a:pPr>
            <a:r>
              <a:rPr lang="en-US" sz="3200" i="1" dirty="0"/>
              <a:t>	</a:t>
            </a:r>
            <a:r>
              <a:rPr lang="en-US" sz="3200" i="1" dirty="0" smtClean="0"/>
              <a:t>/n/ /o/ /t/</a:t>
            </a:r>
            <a:endParaRPr lang="en-US" sz="3200" dirty="0"/>
          </a:p>
          <a:p>
            <a:r>
              <a:rPr lang="en-US" sz="3200" dirty="0"/>
              <a:t>Segmentation (first sound isolation): What is the first sound in </a:t>
            </a:r>
            <a:r>
              <a:rPr lang="en-US" sz="3200" i="1" dirty="0"/>
              <a:t>not</a:t>
            </a:r>
            <a:r>
              <a:rPr lang="en-US" sz="3200" dirty="0"/>
              <a:t>?</a:t>
            </a:r>
          </a:p>
          <a:p>
            <a:r>
              <a:rPr lang="en-US" sz="3200" dirty="0" smtClean="0"/>
              <a:t>Segmentation </a:t>
            </a:r>
            <a:r>
              <a:rPr lang="en-US" sz="3200" dirty="0"/>
              <a:t>(complete): What are all the sounds you hear in </a:t>
            </a:r>
            <a:r>
              <a:rPr lang="en-US" sz="3200" i="1" dirty="0"/>
              <a:t>not</a:t>
            </a:r>
            <a:r>
              <a:rPr lang="en-US" sz="3200" dirty="0" smtClean="0"/>
              <a:t>?</a:t>
            </a:r>
          </a:p>
          <a:p>
            <a:r>
              <a:rPr lang="en-US" sz="3200" dirty="0" smtClean="0"/>
              <a:t>Deletion: Take off the /t/ in table, what word do you have? </a:t>
            </a:r>
            <a:endParaRPr lang="en-US" sz="3200" dirty="0"/>
          </a:p>
          <a:p>
            <a:endParaRPr lang="en-US" sz="3200" dirty="0" smtClean="0"/>
          </a:p>
          <a:p>
            <a:endParaRPr lang="en-US" sz="3200" dirty="0" smtClean="0"/>
          </a:p>
        </p:txBody>
      </p:sp>
      <p:sp>
        <p:nvSpPr>
          <p:cNvPr id="3" name="Title 2"/>
          <p:cNvSpPr>
            <a:spLocks noGrp="1"/>
          </p:cNvSpPr>
          <p:nvPr>
            <p:ph type="title"/>
          </p:nvPr>
        </p:nvSpPr>
        <p:spPr/>
        <p:txBody>
          <a:bodyPr/>
          <a:lstStyle/>
          <a:p>
            <a:r>
              <a:rPr lang="en-US" dirty="0" smtClean="0"/>
              <a:t>PHONEMIC AWARENESS</a:t>
            </a:r>
            <a:endParaRPr lang="en-US" dirty="0"/>
          </a:p>
        </p:txBody>
      </p:sp>
    </p:spTree>
    <p:extLst>
      <p:ext uri="{BB962C8B-B14F-4D97-AF65-F5344CB8AC3E}">
        <p14:creationId xmlns:p14="http://schemas.microsoft.com/office/powerpoint/2010/main" val="795281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ormAutofit/>
          </a:bodyPr>
          <a:lstStyle/>
          <a:p>
            <a:r>
              <a:rPr lang="en-US" sz="2800" dirty="0" smtClean="0"/>
              <a:t>Phonics: awareness of letter/sound relationships</a:t>
            </a:r>
          </a:p>
          <a:p>
            <a:r>
              <a:rPr lang="en-US" sz="2800" dirty="0" smtClean="0"/>
              <a:t>New Phonics Program: </a:t>
            </a:r>
            <a:r>
              <a:rPr lang="en-US" sz="2800" dirty="0" err="1" smtClean="0"/>
              <a:t>Letterland</a:t>
            </a:r>
            <a:endParaRPr lang="en-US" sz="2800" dirty="0" smtClean="0"/>
          </a:p>
          <a:p>
            <a:r>
              <a:rPr lang="en-US" sz="2800" dirty="0" smtClean="0"/>
              <a:t>Word Wall</a:t>
            </a:r>
            <a:endParaRPr lang="en-US" sz="2800" dirty="0"/>
          </a:p>
          <a:p>
            <a:endParaRPr lang="en-US" sz="2800" dirty="0" smtClean="0"/>
          </a:p>
          <a:p>
            <a:r>
              <a:rPr lang="en-US" sz="2800" dirty="0" smtClean="0"/>
              <a:t>Examples of tasks:</a:t>
            </a:r>
          </a:p>
          <a:p>
            <a:pPr marL="45720" indent="0">
              <a:buNone/>
            </a:pPr>
            <a:r>
              <a:rPr lang="en-US" sz="2800" i="1" dirty="0" smtClean="0"/>
              <a:t>Letter recognition, connecting letters with sounds, sight words, reading and writing consonant-vowel-consonant words (CVC)</a:t>
            </a:r>
          </a:p>
        </p:txBody>
      </p:sp>
      <p:sp>
        <p:nvSpPr>
          <p:cNvPr id="3" name="Title 2"/>
          <p:cNvSpPr>
            <a:spLocks noGrp="1"/>
          </p:cNvSpPr>
          <p:nvPr>
            <p:ph type="title"/>
          </p:nvPr>
        </p:nvSpPr>
        <p:spPr/>
        <p:txBody>
          <a:bodyPr/>
          <a:lstStyle/>
          <a:p>
            <a:r>
              <a:rPr lang="en-US" dirty="0" smtClean="0"/>
              <a:t>WORD WORK: PHONICS</a:t>
            </a:r>
            <a:endParaRPr lang="en-US" dirty="0"/>
          </a:p>
        </p:txBody>
      </p:sp>
    </p:spTree>
    <p:extLst>
      <p:ext uri="{BB962C8B-B14F-4D97-AF65-F5344CB8AC3E}">
        <p14:creationId xmlns:p14="http://schemas.microsoft.com/office/powerpoint/2010/main" val="1990052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lnSpcReduction="10000"/>
          </a:bodyPr>
          <a:lstStyle/>
          <a:p>
            <a:r>
              <a:rPr lang="en-US" sz="2400" dirty="0" smtClean="0"/>
              <a:t>Teacher and students “share the pen” to collaboratively compose a written message.</a:t>
            </a:r>
          </a:p>
          <a:p>
            <a:endParaRPr lang="en-US" sz="2400" dirty="0" smtClean="0"/>
          </a:p>
          <a:p>
            <a:r>
              <a:rPr lang="en-US" sz="2400" dirty="0" smtClean="0"/>
              <a:t>The children contribute the letter sounds that they hear and the teacher supports the students by writing the letters or assisting students as they write.</a:t>
            </a:r>
          </a:p>
          <a:p>
            <a:endParaRPr lang="en-US" sz="2400" dirty="0"/>
          </a:p>
          <a:p>
            <a:r>
              <a:rPr lang="en-US" sz="2400" dirty="0" smtClean="0"/>
              <a:t>Through interactive writing, students understand the concepts of print.  They see that you start on the left, leave spaces between words, and use letter/sound relationships to sound out words.  Most importantly, they see that what you say can be written down and what you write down can be read.</a:t>
            </a:r>
            <a:endParaRPr lang="en-US" sz="2400" dirty="0"/>
          </a:p>
        </p:txBody>
      </p:sp>
      <p:sp>
        <p:nvSpPr>
          <p:cNvPr id="3" name="Title 2"/>
          <p:cNvSpPr>
            <a:spLocks noGrp="1"/>
          </p:cNvSpPr>
          <p:nvPr>
            <p:ph type="title"/>
          </p:nvPr>
        </p:nvSpPr>
        <p:spPr/>
        <p:txBody>
          <a:bodyPr/>
          <a:lstStyle/>
          <a:p>
            <a:r>
              <a:rPr lang="en-US" dirty="0" smtClean="0"/>
              <a:t>INTERACTIVE WRITING</a:t>
            </a:r>
            <a:endParaRPr lang="en-US" dirty="0"/>
          </a:p>
        </p:txBody>
      </p:sp>
    </p:spTree>
    <p:extLst>
      <p:ext uri="{BB962C8B-B14F-4D97-AF65-F5344CB8AC3E}">
        <p14:creationId xmlns:p14="http://schemas.microsoft.com/office/powerpoint/2010/main" val="2092160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Learning to write can be stressful for some children and we like to make it fun in kindergarten!  We practice each letter by using the “verbal path” you see at your child’s seat. </a:t>
            </a:r>
          </a:p>
          <a:p>
            <a:endParaRPr lang="en-US" sz="2800" dirty="0" smtClean="0"/>
          </a:p>
          <a:p>
            <a:r>
              <a:rPr lang="en-US" sz="2800" dirty="0" smtClean="0"/>
              <a:t>We practice with individual whiteboards, tracing in sand, and other hands-on materials.</a:t>
            </a:r>
          </a:p>
        </p:txBody>
      </p:sp>
      <p:sp>
        <p:nvSpPr>
          <p:cNvPr id="3" name="Title 2"/>
          <p:cNvSpPr>
            <a:spLocks noGrp="1"/>
          </p:cNvSpPr>
          <p:nvPr>
            <p:ph type="title"/>
          </p:nvPr>
        </p:nvSpPr>
        <p:spPr/>
        <p:txBody>
          <a:bodyPr/>
          <a:lstStyle/>
          <a:p>
            <a:r>
              <a:rPr lang="en-US" dirty="0" smtClean="0"/>
              <a:t>HANDWRITING</a:t>
            </a:r>
            <a:endParaRPr lang="en-US" dirty="0"/>
          </a:p>
        </p:txBody>
      </p:sp>
    </p:spTree>
    <p:extLst>
      <p:ext uri="{BB962C8B-B14F-4D97-AF65-F5344CB8AC3E}">
        <p14:creationId xmlns:p14="http://schemas.microsoft.com/office/powerpoint/2010/main" val="2401878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a:bodyPr>
          <a:lstStyle/>
          <a:p>
            <a:r>
              <a:rPr lang="en-US" sz="2800" dirty="0" smtClean="0"/>
              <a:t>The students walk to the dining hall and sit at our table. Packers go straight to our assigned table, and buyers are assisted by our TA.</a:t>
            </a:r>
          </a:p>
          <a:p>
            <a:r>
              <a:rPr lang="en-US" sz="2800" dirty="0" smtClean="0"/>
              <a:t>Buyers have a clothespin with their student ID number on it and they use this at the register after they get their lunch.</a:t>
            </a:r>
          </a:p>
          <a:p>
            <a:r>
              <a:rPr lang="en-US" sz="2800" dirty="0" smtClean="0"/>
              <a:t>If you are meeting your child for lunch, you can meet us in the cafeteria at 11:20. Goodbye hugs are usually given in the hallway after lunch and before their bathroom breaks.</a:t>
            </a:r>
          </a:p>
        </p:txBody>
      </p:sp>
      <p:sp>
        <p:nvSpPr>
          <p:cNvPr id="3" name="Title 2"/>
          <p:cNvSpPr>
            <a:spLocks noGrp="1"/>
          </p:cNvSpPr>
          <p:nvPr>
            <p:ph type="title"/>
          </p:nvPr>
        </p:nvSpPr>
        <p:spPr/>
        <p:txBody>
          <a:bodyPr/>
          <a:lstStyle/>
          <a:p>
            <a:r>
              <a:rPr lang="en-US" dirty="0" smtClean="0"/>
              <a:t>LUNCH! </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2295760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Students listen to calm music and can choose to rest their head, read a book to themselves, or finish work that is not yet complete.</a:t>
            </a:r>
          </a:p>
        </p:txBody>
      </p:sp>
      <p:sp>
        <p:nvSpPr>
          <p:cNvPr id="3" name="Title 2"/>
          <p:cNvSpPr>
            <a:spLocks noGrp="1"/>
          </p:cNvSpPr>
          <p:nvPr>
            <p:ph type="title"/>
          </p:nvPr>
        </p:nvSpPr>
        <p:spPr/>
        <p:txBody>
          <a:bodyPr/>
          <a:lstStyle/>
          <a:p>
            <a:r>
              <a:rPr lang="en-US" dirty="0" smtClean="0"/>
              <a:t>REST &amp; READ</a:t>
            </a:r>
            <a:endParaRPr lang="en-US" dirty="0"/>
          </a:p>
        </p:txBody>
      </p:sp>
    </p:spTree>
    <p:extLst>
      <p:ext uri="{BB962C8B-B14F-4D97-AF65-F5344CB8AC3E}">
        <p14:creationId xmlns:p14="http://schemas.microsoft.com/office/powerpoint/2010/main" val="3390833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We start with a mini-lesson on a specific skill, followed by independent writing time where students can practice what they learned.</a:t>
            </a:r>
          </a:p>
          <a:p>
            <a:r>
              <a:rPr lang="en-US" sz="2800" dirty="0" smtClean="0"/>
              <a:t>Students write by sounding out words and using the materials in our classroom (word wall, name tag, labels, etc.)</a:t>
            </a:r>
          </a:p>
          <a:p>
            <a:r>
              <a:rPr lang="en-US" sz="2800" dirty="0" smtClean="0"/>
              <a:t>Sharing time</a:t>
            </a:r>
          </a:p>
        </p:txBody>
      </p:sp>
      <p:sp>
        <p:nvSpPr>
          <p:cNvPr id="3" name="Title 2"/>
          <p:cNvSpPr>
            <a:spLocks noGrp="1"/>
          </p:cNvSpPr>
          <p:nvPr>
            <p:ph type="title"/>
          </p:nvPr>
        </p:nvSpPr>
        <p:spPr/>
        <p:txBody>
          <a:bodyPr/>
          <a:lstStyle/>
          <a:p>
            <a:r>
              <a:rPr lang="en-US" dirty="0" smtClean="0"/>
              <a:t>WRITING WORKSHOP</a:t>
            </a:r>
            <a:endParaRPr lang="en-US" dirty="0"/>
          </a:p>
        </p:txBody>
      </p:sp>
    </p:spTree>
    <p:extLst>
      <p:ext uri="{BB962C8B-B14F-4D97-AF65-F5344CB8AC3E}">
        <p14:creationId xmlns:p14="http://schemas.microsoft.com/office/powerpoint/2010/main" val="3241931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Understanding Children's Writing Evolution"/>
          <p:cNvPicPr>
            <a:picLocks noGrp="1" noChangeAspect="1" noChangeArrowheads="1"/>
          </p:cNvPicPr>
          <p:nvPr>
            <p:ph idx="1"/>
          </p:nvPr>
        </p:nvPicPr>
        <p:blipFill>
          <a:blip r:embed="rId2" cstate="print"/>
          <a:stretch>
            <a:fillRect/>
          </a:stretch>
        </p:blipFill>
        <p:spPr bwMode="auto">
          <a:xfrm>
            <a:off x="1219200" y="37563"/>
            <a:ext cx="4724400" cy="6850381"/>
          </a:xfrm>
          <a:prstGeom prst="rect">
            <a:avLst/>
          </a:prstGeom>
          <a:noFill/>
        </p:spPr>
      </p:pic>
      <p:sp>
        <p:nvSpPr>
          <p:cNvPr id="6" name="Text Placeholder 5"/>
          <p:cNvSpPr>
            <a:spLocks noGrp="1"/>
          </p:cNvSpPr>
          <p:nvPr>
            <p:ph type="body" sz="half" idx="2"/>
          </p:nvPr>
        </p:nvSpPr>
        <p:spPr/>
        <p:txBody>
          <a:bodyPr/>
          <a:lstStyle/>
          <a:p>
            <a:r>
              <a:rPr lang="en-US" dirty="0" smtClean="0"/>
              <a:t> </a:t>
            </a:r>
            <a:endParaRPr lang="en-US" dirty="0"/>
          </a:p>
        </p:txBody>
      </p:sp>
      <p:sp>
        <p:nvSpPr>
          <p:cNvPr id="5" name="Title 4"/>
          <p:cNvSpPr>
            <a:spLocks noGrp="1"/>
          </p:cNvSpPr>
          <p:nvPr>
            <p:ph type="title"/>
          </p:nvPr>
        </p:nvSpPr>
        <p:spPr/>
        <p:txBody>
          <a:bodyPr/>
          <a:lstStyle/>
          <a:p>
            <a:r>
              <a:rPr lang="en-US" dirty="0" smtClean="0"/>
              <a:t>Evolution</a:t>
            </a:r>
            <a:br>
              <a:rPr lang="en-US" dirty="0" smtClean="0"/>
            </a:br>
            <a:r>
              <a:rPr lang="en-US" dirty="0" smtClean="0"/>
              <a:t>of a child’s writing</a:t>
            </a:r>
            <a:endParaRPr lang="en-US" dirty="0"/>
          </a:p>
        </p:txBody>
      </p:sp>
    </p:spTree>
    <p:extLst>
      <p:ext uri="{BB962C8B-B14F-4D97-AF65-F5344CB8AC3E}">
        <p14:creationId xmlns:p14="http://schemas.microsoft.com/office/powerpoint/2010/main" val="182813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Thank you for coming! </a:t>
            </a:r>
            <a:r>
              <a:rPr lang="en-US" sz="4000" dirty="0" smtClean="0">
                <a:sym typeface="Wingdings" panose="05000000000000000000" pitchFamily="2" charset="2"/>
              </a:rPr>
              <a:t></a:t>
            </a:r>
          </a:p>
          <a:p>
            <a:endParaRPr lang="en-US" sz="4000" dirty="0" smtClean="0">
              <a:sym typeface="Wingdings" panose="05000000000000000000" pitchFamily="2" charset="2"/>
            </a:endParaRPr>
          </a:p>
          <a:p>
            <a:r>
              <a:rPr lang="en-US" sz="4000" dirty="0" smtClean="0">
                <a:sym typeface="Wingdings" panose="05000000000000000000" pitchFamily="2" charset="2"/>
              </a:rPr>
              <a:t>Volunteering: Beginning in Q2, there will be a </a:t>
            </a:r>
            <a:r>
              <a:rPr lang="en-US" sz="4000" dirty="0" err="1" smtClean="0">
                <a:sym typeface="Wingdings" panose="05000000000000000000" pitchFamily="2" charset="2"/>
              </a:rPr>
              <a:t>signupgenius</a:t>
            </a:r>
            <a:r>
              <a:rPr lang="en-US" sz="4000" dirty="0">
                <a:sym typeface="Wingdings" panose="05000000000000000000" pitchFamily="2" charset="2"/>
              </a:rPr>
              <a:t> </a:t>
            </a:r>
            <a:r>
              <a:rPr lang="en-US" sz="4000" dirty="0" smtClean="0">
                <a:sym typeface="Wingdings" panose="05000000000000000000" pitchFamily="2" charset="2"/>
              </a:rPr>
              <a:t>for classroom volunteers.</a:t>
            </a:r>
            <a:endParaRPr lang="en-US" sz="4000" dirty="0" smtClean="0"/>
          </a:p>
          <a:p>
            <a:endParaRPr lang="en-US" sz="4000" dirty="0"/>
          </a:p>
        </p:txBody>
      </p:sp>
      <p:sp>
        <p:nvSpPr>
          <p:cNvPr id="2" name="Title 1"/>
          <p:cNvSpPr>
            <a:spLocks noGrp="1"/>
          </p:cNvSpPr>
          <p:nvPr>
            <p:ph type="title"/>
          </p:nvPr>
        </p:nvSpPr>
        <p:spPr/>
        <p:txBody>
          <a:bodyPr/>
          <a:lstStyle/>
          <a:p>
            <a:r>
              <a:rPr lang="en-US" dirty="0" smtClean="0"/>
              <a:t>Welcome!</a:t>
            </a:r>
            <a:endParaRPr lang="en-US" dirty="0"/>
          </a:p>
        </p:txBody>
      </p:sp>
    </p:spTree>
    <p:extLst>
      <p:ext uri="{BB962C8B-B14F-4D97-AF65-F5344CB8AC3E}">
        <p14:creationId xmlns:p14="http://schemas.microsoft.com/office/powerpoint/2010/main" val="3658833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Autofit/>
          </a:bodyPr>
          <a:lstStyle/>
          <a:p>
            <a:r>
              <a:rPr lang="en-US" sz="2400" dirty="0" smtClean="0"/>
              <a:t>Social Studies</a:t>
            </a:r>
          </a:p>
          <a:p>
            <a:pPr lvl="1"/>
            <a:r>
              <a:rPr lang="en-US" sz="2000" dirty="0"/>
              <a:t>Being a good </a:t>
            </a:r>
            <a:r>
              <a:rPr lang="en-US" sz="2000" dirty="0" smtClean="0"/>
              <a:t>citizen</a:t>
            </a:r>
          </a:p>
          <a:p>
            <a:pPr lvl="1"/>
            <a:r>
              <a:rPr lang="en-US" sz="2000" dirty="0" smtClean="0"/>
              <a:t>How we are alike/different</a:t>
            </a:r>
          </a:p>
          <a:p>
            <a:pPr lvl="1"/>
            <a:r>
              <a:rPr lang="en-US" sz="2000" dirty="0" smtClean="0"/>
              <a:t>Cultures around the world</a:t>
            </a:r>
          </a:p>
          <a:p>
            <a:pPr lvl="1"/>
            <a:r>
              <a:rPr lang="en-US" sz="2000" dirty="0" smtClean="0"/>
              <a:t>Needs and wants</a:t>
            </a:r>
          </a:p>
          <a:p>
            <a:pPr lvl="1"/>
            <a:r>
              <a:rPr lang="en-US" sz="2000" dirty="0" smtClean="0"/>
              <a:t>Geography</a:t>
            </a:r>
            <a:endParaRPr lang="en-US" sz="2000" dirty="0"/>
          </a:p>
          <a:p>
            <a:pPr marL="365760" lvl="1" indent="0">
              <a:buNone/>
            </a:pPr>
            <a:endParaRPr lang="en-US" sz="2000" dirty="0" smtClean="0"/>
          </a:p>
          <a:p>
            <a:r>
              <a:rPr lang="en-US" sz="2400" dirty="0" smtClean="0"/>
              <a:t>Science</a:t>
            </a:r>
          </a:p>
          <a:p>
            <a:pPr lvl="1"/>
            <a:r>
              <a:rPr lang="en-US" sz="2000" dirty="0" smtClean="0"/>
              <a:t>Properties</a:t>
            </a:r>
          </a:p>
          <a:p>
            <a:pPr lvl="1"/>
            <a:r>
              <a:rPr lang="en-US" sz="2000" dirty="0" smtClean="0"/>
              <a:t>Five Senses</a:t>
            </a:r>
          </a:p>
          <a:p>
            <a:pPr lvl="1"/>
            <a:r>
              <a:rPr lang="en-US" sz="2000" dirty="0" smtClean="0"/>
              <a:t>Weather</a:t>
            </a:r>
          </a:p>
          <a:p>
            <a:pPr lvl="1"/>
            <a:r>
              <a:rPr lang="en-US" sz="2000" dirty="0" smtClean="0"/>
              <a:t>Animals</a:t>
            </a:r>
          </a:p>
        </p:txBody>
      </p:sp>
      <p:sp>
        <p:nvSpPr>
          <p:cNvPr id="5" name="Title 4"/>
          <p:cNvSpPr>
            <a:spLocks noGrp="1"/>
          </p:cNvSpPr>
          <p:nvPr>
            <p:ph type="title"/>
          </p:nvPr>
        </p:nvSpPr>
        <p:spPr/>
        <p:txBody>
          <a:bodyPr/>
          <a:lstStyle/>
          <a:p>
            <a:r>
              <a:rPr lang="en-US" dirty="0" smtClean="0"/>
              <a:t>SCIENCE/SOCIAL STUDIES</a:t>
            </a:r>
            <a:endParaRPr lang="en-US" dirty="0"/>
          </a:p>
        </p:txBody>
      </p:sp>
    </p:spTree>
    <p:extLst>
      <p:ext uri="{BB962C8B-B14F-4D97-AF65-F5344CB8AC3E}">
        <p14:creationId xmlns:p14="http://schemas.microsoft.com/office/powerpoint/2010/main" val="2300104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Guidance</a:t>
            </a:r>
          </a:p>
          <a:p>
            <a:r>
              <a:rPr lang="en-US" sz="3200" dirty="0" smtClean="0"/>
              <a:t>P.E.</a:t>
            </a:r>
          </a:p>
          <a:p>
            <a:r>
              <a:rPr lang="en-US" sz="3200" dirty="0" smtClean="0"/>
              <a:t>Technology</a:t>
            </a:r>
          </a:p>
          <a:p>
            <a:r>
              <a:rPr lang="en-US" sz="3200" dirty="0" smtClean="0"/>
              <a:t>Music</a:t>
            </a:r>
          </a:p>
          <a:p>
            <a:r>
              <a:rPr lang="en-US" sz="3200" dirty="0" smtClean="0"/>
              <a:t>Art</a:t>
            </a:r>
          </a:p>
          <a:p>
            <a:r>
              <a:rPr lang="en-US" sz="3200" dirty="0" smtClean="0"/>
              <a:t>Media Center</a:t>
            </a:r>
            <a:endParaRPr lang="en-US" sz="3200" dirty="0"/>
          </a:p>
        </p:txBody>
      </p:sp>
      <p:sp>
        <p:nvSpPr>
          <p:cNvPr id="3" name="Title 2"/>
          <p:cNvSpPr>
            <a:spLocks noGrp="1"/>
          </p:cNvSpPr>
          <p:nvPr>
            <p:ph type="title"/>
          </p:nvPr>
        </p:nvSpPr>
        <p:spPr/>
        <p:txBody>
          <a:bodyPr/>
          <a:lstStyle/>
          <a:p>
            <a:r>
              <a:rPr lang="en-US" dirty="0" smtClean="0"/>
              <a:t>SPECIALS</a:t>
            </a:r>
            <a:endParaRPr lang="en-US" dirty="0"/>
          </a:p>
        </p:txBody>
      </p:sp>
    </p:spTree>
    <p:extLst>
      <p:ext uri="{BB962C8B-B14F-4D97-AF65-F5344CB8AC3E}">
        <p14:creationId xmlns:p14="http://schemas.microsoft.com/office/powerpoint/2010/main" val="912016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28800"/>
            <a:ext cx="8407893" cy="4407408"/>
          </a:xfrm>
        </p:spPr>
        <p:txBody>
          <a:bodyPr>
            <a:normAutofit/>
          </a:bodyPr>
          <a:lstStyle/>
          <a:p>
            <a:r>
              <a:rPr lang="en-US" sz="2800" dirty="0" smtClean="0"/>
              <a:t>Students go outside for 30 minutes </a:t>
            </a:r>
            <a:r>
              <a:rPr lang="en-US" sz="2800" dirty="0" smtClean="0">
                <a:sym typeface="Wingdings" panose="05000000000000000000" pitchFamily="2" charset="2"/>
              </a:rPr>
              <a:t></a:t>
            </a:r>
          </a:p>
          <a:p>
            <a:endParaRPr lang="en-US" sz="2800" dirty="0" smtClean="0">
              <a:sym typeface="Wingdings" panose="05000000000000000000" pitchFamily="2" charset="2"/>
            </a:endParaRPr>
          </a:p>
          <a:p>
            <a:r>
              <a:rPr lang="en-US" sz="2800" dirty="0" smtClean="0">
                <a:sym typeface="Wingdings" panose="05000000000000000000" pitchFamily="2" charset="2"/>
              </a:rPr>
              <a:t>Outdoor play refines a child’s gross motor and social skills.</a:t>
            </a:r>
          </a:p>
          <a:p>
            <a:endParaRPr lang="en-US" sz="2800" dirty="0" smtClean="0">
              <a:sym typeface="Wingdings" panose="05000000000000000000" pitchFamily="2" charset="2"/>
            </a:endParaRPr>
          </a:p>
          <a:p>
            <a:r>
              <a:rPr lang="en-US" sz="2800" dirty="0" smtClean="0">
                <a:sym typeface="Wingdings" panose="05000000000000000000" pitchFamily="2" charset="2"/>
              </a:rPr>
              <a:t>Children love outdoor play because they can use their imaginations!</a:t>
            </a:r>
            <a:endParaRPr lang="en-US" sz="2800" dirty="0"/>
          </a:p>
        </p:txBody>
      </p:sp>
      <p:sp>
        <p:nvSpPr>
          <p:cNvPr id="3" name="Title 2"/>
          <p:cNvSpPr>
            <a:spLocks noGrp="1"/>
          </p:cNvSpPr>
          <p:nvPr>
            <p:ph type="title"/>
          </p:nvPr>
        </p:nvSpPr>
        <p:spPr/>
        <p:txBody>
          <a:bodyPr/>
          <a:lstStyle/>
          <a:p>
            <a:r>
              <a:rPr lang="en-US" dirty="0" smtClean="0"/>
              <a:t>Recess (outdoor </a:t>
            </a:r>
            <a:r>
              <a:rPr lang="en-US" dirty="0" err="1" smtClean="0"/>
              <a:t>p.e.</a:t>
            </a:r>
            <a:r>
              <a:rPr lang="en-US" dirty="0" smtClean="0"/>
              <a:t>)</a:t>
            </a:r>
            <a:endParaRPr lang="en-US" dirty="0"/>
          </a:p>
        </p:txBody>
      </p:sp>
    </p:spTree>
    <p:extLst>
      <p:ext uri="{BB962C8B-B14F-4D97-AF65-F5344CB8AC3E}">
        <p14:creationId xmlns:p14="http://schemas.microsoft.com/office/powerpoint/2010/main" val="3748838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58201" cy="4834129"/>
          </a:xfrm>
        </p:spPr>
        <p:txBody>
          <a:bodyPr>
            <a:normAutofit/>
          </a:bodyPr>
          <a:lstStyle/>
          <a:p>
            <a:r>
              <a:rPr lang="en-US" sz="2800" dirty="0"/>
              <a:t>Math “warm up</a:t>
            </a:r>
            <a:r>
              <a:rPr lang="en-US" sz="2800" dirty="0" smtClean="0"/>
              <a:t>”</a:t>
            </a:r>
          </a:p>
          <a:p>
            <a:endParaRPr lang="en-US" sz="2800" dirty="0"/>
          </a:p>
          <a:p>
            <a:r>
              <a:rPr lang="en-US" sz="2800" dirty="0"/>
              <a:t>Math story or skill </a:t>
            </a:r>
            <a:r>
              <a:rPr lang="en-US" sz="2800" dirty="0" smtClean="0"/>
              <a:t>lesson</a:t>
            </a:r>
          </a:p>
          <a:p>
            <a:endParaRPr lang="en-US" sz="2800" dirty="0"/>
          </a:p>
          <a:p>
            <a:r>
              <a:rPr lang="en-US" sz="2800" dirty="0"/>
              <a:t>Math centers: children explore, investigate, estimate, make predictions, count, build, and talk about their ideas</a:t>
            </a:r>
          </a:p>
          <a:p>
            <a:endParaRPr lang="en-US" dirty="0" smtClean="0"/>
          </a:p>
          <a:p>
            <a:r>
              <a:rPr lang="en-US" sz="2800" dirty="0" smtClean="0"/>
              <a:t>Guided Math: The teacher works with small groups of children to best meet student needs</a:t>
            </a:r>
            <a:endParaRPr lang="en-US" sz="2800" dirty="0"/>
          </a:p>
        </p:txBody>
      </p:sp>
      <p:sp>
        <p:nvSpPr>
          <p:cNvPr id="3" name="Title 2"/>
          <p:cNvSpPr>
            <a:spLocks noGrp="1"/>
          </p:cNvSpPr>
          <p:nvPr>
            <p:ph type="title"/>
          </p:nvPr>
        </p:nvSpPr>
        <p:spPr/>
        <p:txBody>
          <a:bodyPr/>
          <a:lstStyle/>
          <a:p>
            <a:r>
              <a:rPr lang="en-US" dirty="0" smtClean="0"/>
              <a:t>MATH</a:t>
            </a:r>
            <a:endParaRPr lang="en-US" dirty="0"/>
          </a:p>
        </p:txBody>
      </p:sp>
    </p:spTree>
    <p:extLst>
      <p:ext uri="{BB962C8B-B14F-4D97-AF65-F5344CB8AC3E}">
        <p14:creationId xmlns:p14="http://schemas.microsoft.com/office/powerpoint/2010/main" val="83303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Autofit/>
          </a:bodyPr>
          <a:lstStyle/>
          <a:p>
            <a:r>
              <a:rPr lang="en-US" sz="2400" dirty="0" smtClean="0"/>
              <a:t>Math time is spent working on several skill areas such as: </a:t>
            </a:r>
          </a:p>
          <a:p>
            <a:pPr lvl="1"/>
            <a:r>
              <a:rPr lang="en-US" sz="2200" dirty="0" smtClean="0"/>
              <a:t>Counting &amp; Cardinality (developing number sense 1-100, reading and writing numerals, comparing and ordering numbers)</a:t>
            </a:r>
          </a:p>
          <a:p>
            <a:pPr lvl="1"/>
            <a:r>
              <a:rPr lang="en-US" sz="2200" dirty="0" smtClean="0"/>
              <a:t>Operations &amp; Algebraic Thinking (addition, subtraction, decomposing numbers)</a:t>
            </a:r>
          </a:p>
          <a:p>
            <a:pPr lvl="1"/>
            <a:r>
              <a:rPr lang="en-US" sz="2200" dirty="0" smtClean="0"/>
              <a:t>Number &amp; Operations (working with numbers 11-20)</a:t>
            </a:r>
          </a:p>
          <a:p>
            <a:pPr lvl="1"/>
            <a:r>
              <a:rPr lang="en-US" sz="2200" dirty="0" smtClean="0"/>
              <a:t>Measurement &amp; Data (describing measurable attributes using appropriate vocabulary, classifying objects into categories)</a:t>
            </a:r>
          </a:p>
          <a:p>
            <a:pPr lvl="1"/>
            <a:r>
              <a:rPr lang="en-US" sz="2200" dirty="0" smtClean="0"/>
              <a:t>Geometry (2D and 3D shapes, positional words)</a:t>
            </a:r>
          </a:p>
        </p:txBody>
      </p:sp>
      <p:sp>
        <p:nvSpPr>
          <p:cNvPr id="3" name="Title 2"/>
          <p:cNvSpPr>
            <a:spLocks noGrp="1"/>
          </p:cNvSpPr>
          <p:nvPr>
            <p:ph type="title"/>
          </p:nvPr>
        </p:nvSpPr>
        <p:spPr/>
        <p:txBody>
          <a:bodyPr/>
          <a:lstStyle/>
          <a:p>
            <a:r>
              <a:rPr lang="en-US" dirty="0" smtClean="0"/>
              <a:t>MATH</a:t>
            </a:r>
            <a:endParaRPr lang="en-US" dirty="0"/>
          </a:p>
        </p:txBody>
      </p:sp>
    </p:spTree>
    <p:extLst>
      <p:ext uri="{BB962C8B-B14F-4D97-AF65-F5344CB8AC3E}">
        <p14:creationId xmlns:p14="http://schemas.microsoft.com/office/powerpoint/2010/main" val="1222294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At ARE, we have a quiet dismissal on the TV.</a:t>
            </a:r>
          </a:p>
          <a:p>
            <a:r>
              <a:rPr lang="en-US" sz="2800" dirty="0" smtClean="0"/>
              <a:t>Students traveling home via carpool and vans are given colored tags. They watch the TV and listen for the honk sound and watch for their bus.</a:t>
            </a:r>
          </a:p>
          <a:p>
            <a:r>
              <a:rPr lang="en-US" sz="2800" dirty="0" smtClean="0"/>
              <a:t>If you are changing your child’s mode of transportation, you MUST SEND IN A HAND WRITTEN NOTE or CALL THE SCHOOL.</a:t>
            </a:r>
          </a:p>
        </p:txBody>
      </p:sp>
      <p:sp>
        <p:nvSpPr>
          <p:cNvPr id="3" name="Title 2"/>
          <p:cNvSpPr>
            <a:spLocks noGrp="1"/>
          </p:cNvSpPr>
          <p:nvPr>
            <p:ph type="title"/>
          </p:nvPr>
        </p:nvSpPr>
        <p:spPr/>
        <p:txBody>
          <a:bodyPr/>
          <a:lstStyle/>
          <a:p>
            <a:r>
              <a:rPr lang="en-US" dirty="0" smtClean="0"/>
              <a:t>dismissal</a:t>
            </a:r>
            <a:endParaRPr lang="en-US" dirty="0"/>
          </a:p>
        </p:txBody>
      </p:sp>
    </p:spTree>
    <p:extLst>
      <p:ext uri="{BB962C8B-B14F-4D97-AF65-F5344CB8AC3E}">
        <p14:creationId xmlns:p14="http://schemas.microsoft.com/office/powerpoint/2010/main" val="3128308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30"/>
          </a:xfrm>
        </p:spPr>
        <p:txBody>
          <a:bodyPr>
            <a:normAutofit fontScale="85000" lnSpcReduction="20000"/>
          </a:bodyPr>
          <a:lstStyle/>
          <a:p>
            <a:r>
              <a:rPr lang="en-US" sz="3200" dirty="0" smtClean="0"/>
              <a:t>The Golden Rule</a:t>
            </a:r>
          </a:p>
          <a:p>
            <a:r>
              <a:rPr lang="en-US" sz="3200" dirty="0" smtClean="0"/>
              <a:t>5 “Life Skills” - Respectful, Helpful, Careful, Responsible, and Patient</a:t>
            </a:r>
          </a:p>
          <a:p>
            <a:endParaRPr lang="en-US" sz="3200" dirty="0" smtClean="0"/>
          </a:p>
          <a:p>
            <a:r>
              <a:rPr lang="en-US" sz="3200" dirty="0" smtClean="0"/>
              <a:t>Rules Dance</a:t>
            </a:r>
            <a:endParaRPr lang="en-US" sz="3200" dirty="0" smtClean="0">
              <a:sym typeface="Wingdings" panose="05000000000000000000" pitchFamily="2" charset="2"/>
            </a:endParaRPr>
          </a:p>
          <a:p>
            <a:pPr lvl="1"/>
            <a:r>
              <a:rPr lang="en-US" sz="3000" dirty="0" smtClean="0">
                <a:sym typeface="Wingdings" panose="05000000000000000000" pitchFamily="2" charset="2"/>
              </a:rPr>
              <a:t>Follow directions quickly</a:t>
            </a:r>
          </a:p>
          <a:p>
            <a:pPr lvl="1"/>
            <a:r>
              <a:rPr lang="en-US" sz="3000" dirty="0" smtClean="0">
                <a:sym typeface="Wingdings" panose="05000000000000000000" pitchFamily="2" charset="2"/>
              </a:rPr>
              <a:t>Keep your hands and your feet to yourself</a:t>
            </a:r>
          </a:p>
          <a:p>
            <a:pPr lvl="1"/>
            <a:r>
              <a:rPr lang="en-US" sz="3000" dirty="0" smtClean="0">
                <a:sym typeface="Wingdings" panose="05000000000000000000" pitchFamily="2" charset="2"/>
              </a:rPr>
              <a:t>Use kind words</a:t>
            </a:r>
          </a:p>
          <a:p>
            <a:pPr lvl="1"/>
            <a:r>
              <a:rPr lang="en-US" sz="3000" dirty="0" smtClean="0">
                <a:sym typeface="Wingdings" panose="05000000000000000000" pitchFamily="2" charset="2"/>
              </a:rPr>
              <a:t>Be a good friend</a:t>
            </a:r>
          </a:p>
          <a:p>
            <a:pPr lvl="1"/>
            <a:r>
              <a:rPr lang="en-US" sz="3000" dirty="0" smtClean="0">
                <a:sym typeface="Wingdings" panose="05000000000000000000" pitchFamily="2" charset="2"/>
              </a:rPr>
              <a:t>Raise your hand to speak</a:t>
            </a:r>
          </a:p>
          <a:p>
            <a:pPr lvl="1"/>
            <a:r>
              <a:rPr lang="en-US" sz="3000" dirty="0" smtClean="0">
                <a:sym typeface="Wingdings" panose="05000000000000000000" pitchFamily="2" charset="2"/>
              </a:rPr>
              <a:t>Be a 5 star listener</a:t>
            </a:r>
          </a:p>
          <a:p>
            <a:pPr lvl="1"/>
            <a:r>
              <a:rPr lang="en-US" sz="3000" dirty="0" smtClean="0">
                <a:sym typeface="Wingdings" panose="05000000000000000000" pitchFamily="2" charset="2"/>
              </a:rPr>
              <a:t>And ALWAYS DO YOUR BEST! </a:t>
            </a:r>
            <a:endParaRPr lang="en-US" sz="3000" dirty="0"/>
          </a:p>
        </p:txBody>
      </p:sp>
      <p:sp>
        <p:nvSpPr>
          <p:cNvPr id="3" name="Title 2"/>
          <p:cNvSpPr>
            <a:spLocks noGrp="1"/>
          </p:cNvSpPr>
          <p:nvPr>
            <p:ph type="title"/>
          </p:nvPr>
        </p:nvSpPr>
        <p:spPr/>
        <p:txBody>
          <a:bodyPr/>
          <a:lstStyle/>
          <a:p>
            <a:r>
              <a:rPr lang="en-US" dirty="0" smtClean="0"/>
              <a:t>BEHAVIOR MANAGEMENT</a:t>
            </a:r>
            <a:endParaRPr lang="en-US" dirty="0"/>
          </a:p>
        </p:txBody>
      </p:sp>
    </p:spTree>
    <p:extLst>
      <p:ext uri="{BB962C8B-B14F-4D97-AF65-F5344CB8AC3E}">
        <p14:creationId xmlns:p14="http://schemas.microsoft.com/office/powerpoint/2010/main" val="4238086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Monthly homework calendars are optional, but highly recommended </a:t>
            </a:r>
            <a:r>
              <a:rPr lang="en-US" sz="3200" dirty="0" smtClean="0">
                <a:sym typeface="Wingdings" panose="05000000000000000000" pitchFamily="2" charset="2"/>
              </a:rPr>
              <a:t></a:t>
            </a:r>
          </a:p>
          <a:p>
            <a:r>
              <a:rPr lang="en-US" sz="3200" dirty="0" smtClean="0">
                <a:sym typeface="Wingdings" panose="05000000000000000000" pitchFamily="2" charset="2"/>
              </a:rPr>
              <a:t>Blue folders are turned in each Friday</a:t>
            </a:r>
          </a:p>
          <a:p>
            <a:r>
              <a:rPr lang="en-US" sz="3200" dirty="0" smtClean="0">
                <a:sym typeface="Wingdings" panose="05000000000000000000" pitchFamily="2" charset="2"/>
              </a:rPr>
              <a:t>Read 20 minutes each night</a:t>
            </a:r>
          </a:p>
          <a:p>
            <a:endParaRPr lang="en-US" sz="3200" dirty="0">
              <a:sym typeface="Wingdings" panose="05000000000000000000" pitchFamily="2" charset="2"/>
            </a:endParaRPr>
          </a:p>
          <a:p>
            <a:r>
              <a:rPr lang="en-US" sz="3200" dirty="0" smtClean="0">
                <a:sym typeface="Wingdings" panose="05000000000000000000" pitchFamily="2" charset="2"/>
              </a:rPr>
              <a:t>Wake County’s math homework will be put on the “return to school” side.  Please return to school the next day.</a:t>
            </a:r>
            <a:endParaRPr lang="en-US" sz="3200" dirty="0"/>
          </a:p>
        </p:txBody>
      </p:sp>
      <p:sp>
        <p:nvSpPr>
          <p:cNvPr id="3" name="Title 2"/>
          <p:cNvSpPr>
            <a:spLocks noGrp="1"/>
          </p:cNvSpPr>
          <p:nvPr>
            <p:ph type="title"/>
          </p:nvPr>
        </p:nvSpPr>
        <p:spPr/>
        <p:txBody>
          <a:bodyPr/>
          <a:lstStyle/>
          <a:p>
            <a:r>
              <a:rPr lang="en-US" dirty="0" smtClean="0"/>
              <a:t>homework</a:t>
            </a:r>
            <a:endParaRPr lang="en-US" dirty="0"/>
          </a:p>
        </p:txBody>
      </p:sp>
    </p:spTree>
    <p:extLst>
      <p:ext uri="{BB962C8B-B14F-4D97-AF65-F5344CB8AC3E}">
        <p14:creationId xmlns:p14="http://schemas.microsoft.com/office/powerpoint/2010/main" val="3543240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smtClean="0"/>
              <a:t>1</a:t>
            </a:r>
            <a:r>
              <a:rPr lang="en-US" sz="3600" baseline="30000" dirty="0" smtClean="0"/>
              <a:t>st</a:t>
            </a:r>
            <a:r>
              <a:rPr lang="en-US" sz="3600" dirty="0" smtClean="0"/>
              <a:t>/3</a:t>
            </a:r>
            <a:r>
              <a:rPr lang="en-US" sz="3600" baseline="30000" dirty="0" smtClean="0"/>
              <a:t>rd</a:t>
            </a:r>
            <a:r>
              <a:rPr lang="en-US" sz="3600" dirty="0" smtClean="0"/>
              <a:t> Quarter Parent Conferences</a:t>
            </a:r>
          </a:p>
          <a:p>
            <a:endParaRPr lang="en-US" sz="3600" dirty="0" smtClean="0"/>
          </a:p>
          <a:p>
            <a:r>
              <a:rPr lang="en-US" sz="3600" dirty="0" smtClean="0"/>
              <a:t>Report cards every quarter</a:t>
            </a:r>
          </a:p>
          <a:p>
            <a:endParaRPr lang="en-US" sz="3600" dirty="0" smtClean="0"/>
          </a:p>
          <a:p>
            <a:r>
              <a:rPr lang="en-US" sz="3600" dirty="0" smtClean="0"/>
              <a:t>Progress reports will be sent home mid-quarter for students not meeting benchmarks</a:t>
            </a:r>
          </a:p>
          <a:p>
            <a:endParaRPr lang="en-US" dirty="0"/>
          </a:p>
        </p:txBody>
      </p:sp>
      <p:sp>
        <p:nvSpPr>
          <p:cNvPr id="3" name="Title 2"/>
          <p:cNvSpPr>
            <a:spLocks noGrp="1"/>
          </p:cNvSpPr>
          <p:nvPr>
            <p:ph type="title"/>
          </p:nvPr>
        </p:nvSpPr>
        <p:spPr/>
        <p:txBody>
          <a:bodyPr/>
          <a:lstStyle/>
          <a:p>
            <a:r>
              <a:rPr lang="en-US" dirty="0" smtClean="0"/>
              <a:t>grading</a:t>
            </a:r>
            <a:endParaRPr lang="en-US" dirty="0"/>
          </a:p>
        </p:txBody>
      </p:sp>
    </p:spTree>
    <p:extLst>
      <p:ext uri="{BB962C8B-B14F-4D97-AF65-F5344CB8AC3E}">
        <p14:creationId xmlns:p14="http://schemas.microsoft.com/office/powerpoint/2010/main" val="16340753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alking Through Standards Based Grading: Part 1. Such a great, easy visual for both students and parents to understand what each level of understanding looks like! FREE!"/>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143000" y="152400"/>
            <a:ext cx="5181600" cy="6477000"/>
          </a:xfrm>
          <a:prstGeom prst="rect">
            <a:avLst/>
          </a:prstGeom>
          <a:noFill/>
          <a:ln>
            <a:noFill/>
          </a:ln>
        </p:spPr>
      </p:pic>
      <p:sp>
        <p:nvSpPr>
          <p:cNvPr id="3" name="Title 2"/>
          <p:cNvSpPr>
            <a:spLocks noGrp="1"/>
          </p:cNvSpPr>
          <p:nvPr>
            <p:ph type="title"/>
          </p:nvPr>
        </p:nvSpPr>
        <p:spPr>
          <a:xfrm>
            <a:off x="7159752" y="457200"/>
            <a:ext cx="1831848" cy="1752600"/>
          </a:xfrm>
        </p:spPr>
        <p:txBody>
          <a:bodyPr/>
          <a:lstStyle/>
          <a:p>
            <a:r>
              <a:rPr lang="en-US" dirty="0" smtClean="0"/>
              <a:t>Standards based grading</a:t>
            </a:r>
            <a:endParaRPr lang="en-US" dirty="0"/>
          </a:p>
        </p:txBody>
      </p:sp>
    </p:spTree>
    <p:extLst>
      <p:ext uri="{BB962C8B-B14F-4D97-AF65-F5344CB8AC3E}">
        <p14:creationId xmlns:p14="http://schemas.microsoft.com/office/powerpoint/2010/main" val="564777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Supplies: </a:t>
            </a:r>
          </a:p>
          <a:p>
            <a:pPr lvl="1"/>
            <a:r>
              <a:rPr lang="en-US" sz="3600" dirty="0" smtClean="0"/>
              <a:t>K Supplies on Website</a:t>
            </a:r>
            <a:endParaRPr lang="en-US" sz="3600" dirty="0"/>
          </a:p>
          <a:p>
            <a:pPr lvl="1"/>
            <a:r>
              <a:rPr lang="en-US" sz="3600" dirty="0" smtClean="0"/>
              <a:t>In addition to the K supply list:</a:t>
            </a:r>
          </a:p>
          <a:p>
            <a:pPr lvl="2"/>
            <a:r>
              <a:rPr lang="en-US" sz="3600" dirty="0" smtClean="0"/>
              <a:t>Blue and yellow folders</a:t>
            </a:r>
          </a:p>
          <a:p>
            <a:pPr lvl="2"/>
            <a:r>
              <a:rPr lang="en-US" sz="3600" dirty="0" smtClean="0"/>
              <a:t>Pencil box</a:t>
            </a:r>
          </a:p>
          <a:p>
            <a:pPr lvl="1"/>
            <a:endParaRPr lang="en-US" sz="3800" dirty="0"/>
          </a:p>
          <a:p>
            <a:pPr lvl="1"/>
            <a:endParaRPr lang="en-US" sz="3800" dirty="0" smtClean="0"/>
          </a:p>
        </p:txBody>
      </p:sp>
      <p:sp>
        <p:nvSpPr>
          <p:cNvPr id="3" name="Title 2"/>
          <p:cNvSpPr>
            <a:spLocks noGrp="1"/>
          </p:cNvSpPr>
          <p:nvPr>
            <p:ph type="title"/>
          </p:nvPr>
        </p:nvSpPr>
        <p:spPr/>
        <p:txBody>
          <a:bodyPr/>
          <a:lstStyle/>
          <a:p>
            <a:r>
              <a:rPr lang="en-US" dirty="0" smtClean="0"/>
              <a:t>SUPPLIES</a:t>
            </a:r>
            <a:endParaRPr lang="en-US" dirty="0"/>
          </a:p>
        </p:txBody>
      </p:sp>
    </p:spTree>
    <p:extLst>
      <p:ext uri="{BB962C8B-B14F-4D97-AF65-F5344CB8AC3E}">
        <p14:creationId xmlns:p14="http://schemas.microsoft.com/office/powerpoint/2010/main" val="3209970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Typically 4/year</a:t>
            </a:r>
          </a:p>
          <a:p>
            <a:pPr marL="45720" indent="0">
              <a:buNone/>
            </a:pPr>
            <a:endParaRPr lang="en-US" sz="2800" dirty="0" smtClean="0"/>
          </a:p>
          <a:p>
            <a:r>
              <a:rPr lang="en-US" sz="2800" dirty="0" smtClean="0"/>
              <a:t>Tentatively scheduled for 2014-2015: Pumpkin Patch, Musical Performance, Science Fun for Everyone, and a museum.</a:t>
            </a:r>
            <a:endParaRPr lang="en-US" sz="2800" dirty="0"/>
          </a:p>
        </p:txBody>
      </p:sp>
      <p:sp>
        <p:nvSpPr>
          <p:cNvPr id="3" name="Title 2"/>
          <p:cNvSpPr>
            <a:spLocks noGrp="1"/>
          </p:cNvSpPr>
          <p:nvPr>
            <p:ph type="title"/>
          </p:nvPr>
        </p:nvSpPr>
        <p:spPr/>
        <p:txBody>
          <a:bodyPr/>
          <a:lstStyle/>
          <a:p>
            <a:r>
              <a:rPr lang="en-US" dirty="0" smtClean="0"/>
              <a:t>FIELD TRIPS</a:t>
            </a:r>
            <a:endParaRPr lang="en-US" dirty="0"/>
          </a:p>
        </p:txBody>
      </p:sp>
    </p:spTree>
    <p:extLst>
      <p:ext uri="{BB962C8B-B14F-4D97-AF65-F5344CB8AC3E}">
        <p14:creationId xmlns:p14="http://schemas.microsoft.com/office/powerpoint/2010/main" val="1725358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On Fridays, students wear Alston Ridge shirts or green and blue.  Teachers count the number of children wearing green and blue… the highest number wins the SPIRIT STICK for the following week!</a:t>
            </a:r>
          </a:p>
        </p:txBody>
      </p:sp>
      <p:sp>
        <p:nvSpPr>
          <p:cNvPr id="3" name="Title 2"/>
          <p:cNvSpPr>
            <a:spLocks noGrp="1"/>
          </p:cNvSpPr>
          <p:nvPr>
            <p:ph type="title"/>
          </p:nvPr>
        </p:nvSpPr>
        <p:spPr/>
        <p:txBody>
          <a:bodyPr/>
          <a:lstStyle/>
          <a:p>
            <a:r>
              <a:rPr lang="en-US" dirty="0" smtClean="0"/>
              <a:t>SPIRIT DAYS</a:t>
            </a:r>
            <a:endParaRPr lang="en-US" dirty="0"/>
          </a:p>
        </p:txBody>
      </p:sp>
    </p:spTree>
    <p:extLst>
      <p:ext uri="{BB962C8B-B14F-4D97-AF65-F5344CB8AC3E}">
        <p14:creationId xmlns:p14="http://schemas.microsoft.com/office/powerpoint/2010/main" val="25793235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ARE School Policy: No food for birthday celebrations</a:t>
            </a:r>
          </a:p>
          <a:p>
            <a:endParaRPr lang="en-US" sz="2800" dirty="0" smtClean="0"/>
          </a:p>
          <a:p>
            <a:r>
              <a:rPr lang="en-US" sz="2800" dirty="0" smtClean="0"/>
              <a:t>We invite you to read a book aloud to the students on their birthday (usually at 11:00).</a:t>
            </a:r>
          </a:p>
          <a:p>
            <a:endParaRPr lang="en-US" sz="2800" dirty="0" smtClean="0"/>
          </a:p>
          <a:p>
            <a:r>
              <a:rPr lang="en-US" sz="2800" dirty="0" smtClean="0"/>
              <a:t>ARE parents usually donate a book to the classroom library in honor of the child.</a:t>
            </a:r>
          </a:p>
          <a:p>
            <a:endParaRPr lang="en-US" sz="2800" dirty="0"/>
          </a:p>
        </p:txBody>
      </p:sp>
      <p:sp>
        <p:nvSpPr>
          <p:cNvPr id="3" name="Title 2"/>
          <p:cNvSpPr>
            <a:spLocks noGrp="1"/>
          </p:cNvSpPr>
          <p:nvPr>
            <p:ph type="title"/>
          </p:nvPr>
        </p:nvSpPr>
        <p:spPr/>
        <p:txBody>
          <a:bodyPr/>
          <a:lstStyle/>
          <a:p>
            <a:r>
              <a:rPr lang="en-US" dirty="0" smtClean="0"/>
              <a:t>birthdays</a:t>
            </a:r>
            <a:endParaRPr lang="en-US" dirty="0"/>
          </a:p>
        </p:txBody>
      </p:sp>
    </p:spTree>
    <p:extLst>
      <p:ext uri="{BB962C8B-B14F-4D97-AF65-F5344CB8AC3E}">
        <p14:creationId xmlns:p14="http://schemas.microsoft.com/office/powerpoint/2010/main" val="17888351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KIA (Kindergarten Initial Assessment) reading levels are in a sealed envelope in your child’s cubby.</a:t>
            </a:r>
          </a:p>
          <a:p>
            <a:r>
              <a:rPr lang="en-US" sz="2400" dirty="0" smtClean="0"/>
              <a:t>Please take before you leave tonight. </a:t>
            </a:r>
            <a:r>
              <a:rPr lang="en-US" sz="2400" dirty="0" smtClean="0">
                <a:sym typeface="Wingdings" panose="05000000000000000000" pitchFamily="2" charset="2"/>
              </a:rPr>
              <a:t></a:t>
            </a:r>
          </a:p>
          <a:p>
            <a:endParaRPr lang="en-US" sz="2400" dirty="0">
              <a:sym typeface="Wingdings" panose="05000000000000000000" pitchFamily="2" charset="2"/>
            </a:endParaRPr>
          </a:p>
          <a:p>
            <a:r>
              <a:rPr lang="en-US" sz="2400" dirty="0" smtClean="0">
                <a:sym typeface="Wingdings" panose="05000000000000000000" pitchFamily="2" charset="2"/>
              </a:rPr>
              <a:t>Description of levels:</a:t>
            </a:r>
          </a:p>
          <a:p>
            <a:pPr lvl="1"/>
            <a:r>
              <a:rPr lang="en-US" sz="2000" dirty="0" smtClean="0">
                <a:sym typeface="Wingdings" panose="05000000000000000000" pitchFamily="2" charset="2"/>
              </a:rPr>
              <a:t>&lt;PC: Student has not yet mastered print concepts</a:t>
            </a:r>
          </a:p>
          <a:p>
            <a:pPr lvl="1"/>
            <a:r>
              <a:rPr lang="en-US" sz="2000" dirty="0" smtClean="0">
                <a:sym typeface="Wingdings" panose="05000000000000000000" pitchFamily="2" charset="2"/>
              </a:rPr>
              <a:t>PC: Print Concepts</a:t>
            </a:r>
          </a:p>
          <a:p>
            <a:pPr lvl="1"/>
            <a:r>
              <a:rPr lang="en-US" sz="2000" dirty="0" smtClean="0">
                <a:sym typeface="Wingdings" panose="05000000000000000000" pitchFamily="2" charset="2"/>
              </a:rPr>
              <a:t>RB: Reading Behaviors</a:t>
            </a:r>
          </a:p>
          <a:p>
            <a:pPr lvl="1"/>
            <a:r>
              <a:rPr lang="en-US" sz="2000" dirty="0" smtClean="0">
                <a:sym typeface="Wingdings" panose="05000000000000000000" pitchFamily="2" charset="2"/>
              </a:rPr>
              <a:t>A-Z: Student reading levels</a:t>
            </a:r>
          </a:p>
          <a:p>
            <a:pPr lvl="2"/>
            <a:r>
              <a:rPr lang="en-US" sz="1800" dirty="0" smtClean="0">
                <a:sym typeface="Wingdings" panose="05000000000000000000" pitchFamily="2" charset="2"/>
              </a:rPr>
              <a:t>Students should end Kindergarten on at least a level D.</a:t>
            </a:r>
          </a:p>
          <a:p>
            <a:pPr lvl="2"/>
            <a:endParaRPr lang="en-US" dirty="0"/>
          </a:p>
        </p:txBody>
      </p:sp>
      <p:sp>
        <p:nvSpPr>
          <p:cNvPr id="3" name="Title 2"/>
          <p:cNvSpPr>
            <a:spLocks noGrp="1"/>
          </p:cNvSpPr>
          <p:nvPr>
            <p:ph type="title"/>
          </p:nvPr>
        </p:nvSpPr>
        <p:spPr/>
        <p:txBody>
          <a:bodyPr/>
          <a:lstStyle/>
          <a:p>
            <a:r>
              <a:rPr lang="en-US" dirty="0" smtClean="0"/>
              <a:t>Reading levels</a:t>
            </a:r>
            <a:endParaRPr lang="en-US" dirty="0"/>
          </a:p>
        </p:txBody>
      </p:sp>
    </p:spTree>
    <p:extLst>
      <p:ext uri="{BB962C8B-B14F-4D97-AF65-F5344CB8AC3E}">
        <p14:creationId xmlns:p14="http://schemas.microsoft.com/office/powerpoint/2010/main" val="86377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smtClean="0"/>
              <a:t>Please contact me with any questions or concerns.</a:t>
            </a:r>
          </a:p>
          <a:p>
            <a:endParaRPr lang="en-US" sz="3200" dirty="0" smtClean="0">
              <a:sym typeface="Wingdings" panose="05000000000000000000" pitchFamily="2" charset="2"/>
            </a:endParaRPr>
          </a:p>
          <a:p>
            <a:r>
              <a:rPr lang="en-US" sz="3200" dirty="0" smtClean="0">
                <a:sym typeface="Wingdings" panose="05000000000000000000" pitchFamily="2" charset="2"/>
              </a:rPr>
              <a:t>Email:</a:t>
            </a:r>
          </a:p>
          <a:p>
            <a:pPr lvl="1"/>
            <a:r>
              <a:rPr lang="en-US" sz="3000" dirty="0" smtClean="0">
                <a:sym typeface="Wingdings" panose="05000000000000000000" pitchFamily="2" charset="2"/>
                <a:hlinkClick r:id="rId2"/>
              </a:rPr>
              <a:t>codonnell@wcpss.net</a:t>
            </a:r>
            <a:endParaRPr lang="en-US" sz="3000" dirty="0" smtClean="0">
              <a:sym typeface="Wingdings" panose="05000000000000000000" pitchFamily="2" charset="2"/>
            </a:endParaRPr>
          </a:p>
          <a:p>
            <a:pPr lvl="1"/>
            <a:endParaRPr lang="en-US" sz="3000" dirty="0" smtClean="0">
              <a:sym typeface="Wingdings" panose="05000000000000000000" pitchFamily="2" charset="2"/>
            </a:endParaRPr>
          </a:p>
          <a:p>
            <a:r>
              <a:rPr lang="en-US" sz="3200" dirty="0" smtClean="0">
                <a:sym typeface="Wingdings" panose="05000000000000000000" pitchFamily="2" charset="2"/>
              </a:rPr>
              <a:t>Class website:</a:t>
            </a:r>
          </a:p>
          <a:p>
            <a:pPr lvl="1"/>
            <a:r>
              <a:rPr lang="en-US" sz="3000" dirty="0" smtClean="0">
                <a:sym typeface="Wingdings" panose="05000000000000000000" pitchFamily="2" charset="2"/>
              </a:rPr>
              <a:t>msodonnellARE.weebly.com</a:t>
            </a:r>
          </a:p>
          <a:p>
            <a:pPr marL="45720" indent="0">
              <a:buNone/>
            </a:pPr>
            <a:endParaRPr lang="en-US" sz="3200" dirty="0"/>
          </a:p>
        </p:txBody>
      </p:sp>
      <p:sp>
        <p:nvSpPr>
          <p:cNvPr id="3" name="Title 2"/>
          <p:cNvSpPr>
            <a:spLocks noGrp="1"/>
          </p:cNvSpPr>
          <p:nvPr>
            <p:ph type="title"/>
          </p:nvPr>
        </p:nvSpPr>
        <p:spPr/>
        <p:txBody>
          <a:bodyPr/>
          <a:lstStyle/>
          <a:p>
            <a:r>
              <a:rPr lang="en-US" dirty="0" smtClean="0"/>
              <a:t>Thank you for coming!</a:t>
            </a:r>
            <a:endParaRPr lang="en-US" dirty="0"/>
          </a:p>
        </p:txBody>
      </p:sp>
    </p:spTree>
    <p:extLst>
      <p:ext uri="{BB962C8B-B14F-4D97-AF65-F5344CB8AC3E}">
        <p14:creationId xmlns:p14="http://schemas.microsoft.com/office/powerpoint/2010/main" val="2768164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For an absence to be excused, you must send a hand-written note to school.  For safety reasons, emails are not considered excuses because they do not have signatures.</a:t>
            </a:r>
            <a:endParaRPr lang="en-US" sz="4000" dirty="0"/>
          </a:p>
        </p:txBody>
      </p:sp>
      <p:sp>
        <p:nvSpPr>
          <p:cNvPr id="3" name="Title 2"/>
          <p:cNvSpPr>
            <a:spLocks noGrp="1"/>
          </p:cNvSpPr>
          <p:nvPr>
            <p:ph type="title"/>
          </p:nvPr>
        </p:nvSpPr>
        <p:spPr/>
        <p:txBody>
          <a:bodyPr/>
          <a:lstStyle/>
          <a:p>
            <a:r>
              <a:rPr lang="en-US" dirty="0" smtClean="0"/>
              <a:t>Absences</a:t>
            </a:r>
            <a:endParaRPr lang="en-US" dirty="0"/>
          </a:p>
        </p:txBody>
      </p:sp>
    </p:spTree>
    <p:extLst>
      <p:ext uri="{BB962C8B-B14F-4D97-AF65-F5344CB8AC3E}">
        <p14:creationId xmlns:p14="http://schemas.microsoft.com/office/powerpoint/2010/main" val="3865167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a:t>
            </a:r>
            <a:r>
              <a:rPr lang="en-US" dirty="0" err="1" smtClean="0"/>
              <a:t>DaY</a:t>
            </a:r>
            <a:r>
              <a:rPr lang="en-US" dirty="0" smtClean="0"/>
              <a:t> IN THE LIFE OF A KINDERGARTENER </a:t>
            </a:r>
            <a:endParaRPr lang="en-US" dirty="0"/>
          </a:p>
        </p:txBody>
      </p:sp>
    </p:spTree>
    <p:extLst>
      <p:ext uri="{BB962C8B-B14F-4D97-AF65-F5344CB8AC3E}">
        <p14:creationId xmlns:p14="http://schemas.microsoft.com/office/powerpoint/2010/main" val="4115330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4910329"/>
          </a:xfrm>
        </p:spPr>
        <p:txBody>
          <a:bodyPr>
            <a:noAutofit/>
          </a:bodyPr>
          <a:lstStyle/>
          <a:p>
            <a:pPr marL="45720" indent="0">
              <a:buNone/>
            </a:pPr>
            <a:r>
              <a:rPr lang="en-US" sz="2400" dirty="0" smtClean="0"/>
              <a:t>8:45-9:15</a:t>
            </a:r>
            <a:r>
              <a:rPr lang="en-US" sz="2400" dirty="0"/>
              <a:t>: Arrival &amp;  Morning Work</a:t>
            </a:r>
            <a:br>
              <a:rPr lang="en-US" sz="2400" dirty="0"/>
            </a:br>
            <a:r>
              <a:rPr lang="en-US" sz="2400" dirty="0"/>
              <a:t>9:15-9:30: Journal Writing</a:t>
            </a:r>
            <a:br>
              <a:rPr lang="en-US" sz="2400" dirty="0"/>
            </a:br>
            <a:r>
              <a:rPr lang="en-US" sz="2400" dirty="0"/>
              <a:t>9:30-9:45: Morning Meeting</a:t>
            </a:r>
            <a:br>
              <a:rPr lang="en-US" sz="2400" dirty="0"/>
            </a:br>
            <a:r>
              <a:rPr lang="en-US" sz="2400" dirty="0"/>
              <a:t>9:45-11:15: Literacy</a:t>
            </a:r>
            <a:br>
              <a:rPr lang="en-US" sz="2400" dirty="0"/>
            </a:br>
            <a:r>
              <a:rPr lang="en-US" sz="2400" dirty="0"/>
              <a:t>11:20-11:50: Lunch</a:t>
            </a:r>
            <a:br>
              <a:rPr lang="en-US" sz="2400" dirty="0"/>
            </a:br>
            <a:r>
              <a:rPr lang="en-US" sz="2400" dirty="0"/>
              <a:t>11:50-12:00: Bathroom Break &amp;  Rest</a:t>
            </a:r>
            <a:br>
              <a:rPr lang="en-US" sz="2400" dirty="0"/>
            </a:br>
            <a:r>
              <a:rPr lang="en-US" sz="2400" dirty="0"/>
              <a:t>12:00-12:30: Social Studies</a:t>
            </a:r>
            <a:br>
              <a:rPr lang="en-US" sz="2400" dirty="0"/>
            </a:br>
            <a:r>
              <a:rPr lang="en-US" sz="2400" dirty="0"/>
              <a:t>12:30-1:00: Writing</a:t>
            </a:r>
            <a:br>
              <a:rPr lang="en-US" sz="2400" dirty="0"/>
            </a:br>
            <a:r>
              <a:rPr lang="en-US" sz="2400" dirty="0"/>
              <a:t>1:00-1:45: Specials</a:t>
            </a:r>
            <a:br>
              <a:rPr lang="en-US" sz="2400" dirty="0"/>
            </a:br>
            <a:r>
              <a:rPr lang="en-US" sz="2400" dirty="0"/>
              <a:t>1:45-2:00: Bathroom Break &amp;  Independent Work</a:t>
            </a:r>
            <a:br>
              <a:rPr lang="en-US" sz="2400" dirty="0"/>
            </a:br>
            <a:r>
              <a:rPr lang="en-US" sz="2400" dirty="0"/>
              <a:t>2:00-2:30: Recess</a:t>
            </a:r>
            <a:br>
              <a:rPr lang="en-US" sz="2400" dirty="0"/>
            </a:br>
            <a:r>
              <a:rPr lang="en-US" sz="2400" dirty="0"/>
              <a:t>2:30-2:45: Snack</a:t>
            </a:r>
            <a:br>
              <a:rPr lang="en-US" sz="2400" dirty="0"/>
            </a:br>
            <a:r>
              <a:rPr lang="en-US" sz="2400" dirty="0"/>
              <a:t>2:45-3:30: Math</a:t>
            </a:r>
            <a:br>
              <a:rPr lang="en-US" sz="2400" dirty="0"/>
            </a:br>
            <a:r>
              <a:rPr lang="en-US" sz="2400" dirty="0"/>
              <a:t>3:30-3:45: Read Aloud &amp;  Dismissal</a:t>
            </a:r>
          </a:p>
        </p:txBody>
      </p:sp>
      <p:sp>
        <p:nvSpPr>
          <p:cNvPr id="3" name="Title 2"/>
          <p:cNvSpPr>
            <a:spLocks noGrp="1"/>
          </p:cNvSpPr>
          <p:nvPr>
            <p:ph type="title"/>
          </p:nvPr>
        </p:nvSpPr>
        <p:spPr/>
        <p:txBody>
          <a:bodyPr/>
          <a:lstStyle/>
          <a:p>
            <a:r>
              <a:rPr lang="en-US" dirty="0" smtClean="0"/>
              <a:t>Daily schedule</a:t>
            </a:r>
            <a:endParaRPr lang="en-US" dirty="0"/>
          </a:p>
        </p:txBody>
      </p:sp>
    </p:spTree>
    <p:extLst>
      <p:ext uri="{BB962C8B-B14F-4D97-AF65-F5344CB8AC3E}">
        <p14:creationId xmlns:p14="http://schemas.microsoft.com/office/powerpoint/2010/main" val="1349479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Morning Routine:</a:t>
            </a:r>
          </a:p>
          <a:p>
            <a:pPr lvl="1"/>
            <a:r>
              <a:rPr lang="en-US" sz="3400" dirty="0" smtClean="0"/>
              <a:t>Hang up </a:t>
            </a:r>
            <a:r>
              <a:rPr lang="en-US" sz="3400" dirty="0" err="1" smtClean="0"/>
              <a:t>bookbag</a:t>
            </a:r>
            <a:endParaRPr lang="en-US" sz="3400" dirty="0" smtClean="0"/>
          </a:p>
          <a:p>
            <a:pPr lvl="1"/>
            <a:r>
              <a:rPr lang="en-US" sz="3400" dirty="0" smtClean="0"/>
              <a:t>Check green folder</a:t>
            </a:r>
          </a:p>
          <a:p>
            <a:pPr lvl="1"/>
            <a:r>
              <a:rPr lang="en-US" sz="3400" dirty="0" smtClean="0"/>
              <a:t>Put notes in the red bin</a:t>
            </a:r>
          </a:p>
          <a:p>
            <a:pPr lvl="1"/>
            <a:r>
              <a:rPr lang="en-US" sz="3400" dirty="0" smtClean="0"/>
              <a:t>Wash hands</a:t>
            </a:r>
          </a:p>
          <a:p>
            <a:pPr lvl="1"/>
            <a:r>
              <a:rPr lang="en-US" sz="3400" dirty="0" smtClean="0"/>
              <a:t>Start morning work</a:t>
            </a:r>
          </a:p>
          <a:p>
            <a:pPr lvl="1"/>
            <a:r>
              <a:rPr lang="en-US" sz="3400" dirty="0" smtClean="0"/>
              <a:t>Read to self</a:t>
            </a:r>
            <a:endParaRPr lang="en-US" sz="3400" dirty="0"/>
          </a:p>
        </p:txBody>
      </p:sp>
      <p:sp>
        <p:nvSpPr>
          <p:cNvPr id="3" name="Title 2"/>
          <p:cNvSpPr>
            <a:spLocks noGrp="1"/>
          </p:cNvSpPr>
          <p:nvPr>
            <p:ph type="title"/>
          </p:nvPr>
        </p:nvSpPr>
        <p:spPr/>
        <p:txBody>
          <a:bodyPr/>
          <a:lstStyle/>
          <a:p>
            <a:r>
              <a:rPr lang="en-US" dirty="0" smtClean="0"/>
              <a:t>Arrival &amp; morning work</a:t>
            </a:r>
            <a:endParaRPr lang="en-US" dirty="0"/>
          </a:p>
        </p:txBody>
      </p:sp>
    </p:spTree>
    <p:extLst>
      <p:ext uri="{BB962C8B-B14F-4D97-AF65-F5344CB8AC3E}">
        <p14:creationId xmlns:p14="http://schemas.microsoft.com/office/powerpoint/2010/main" val="2410385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After morning work, students write and draw in their journals. This shows a progression of their literacy development and it helps children understand that they are authors and illustrators!</a:t>
            </a:r>
            <a:endParaRPr lang="en-US" sz="3600" dirty="0"/>
          </a:p>
        </p:txBody>
      </p:sp>
      <p:sp>
        <p:nvSpPr>
          <p:cNvPr id="3" name="Title 2"/>
          <p:cNvSpPr>
            <a:spLocks noGrp="1"/>
          </p:cNvSpPr>
          <p:nvPr>
            <p:ph type="title"/>
          </p:nvPr>
        </p:nvSpPr>
        <p:spPr/>
        <p:txBody>
          <a:bodyPr/>
          <a:lstStyle/>
          <a:p>
            <a:r>
              <a:rPr lang="en-US" dirty="0" smtClean="0"/>
              <a:t>Journal time</a:t>
            </a:r>
            <a:endParaRPr lang="en-US" dirty="0"/>
          </a:p>
        </p:txBody>
      </p:sp>
    </p:spTree>
    <p:extLst>
      <p:ext uri="{BB962C8B-B14F-4D97-AF65-F5344CB8AC3E}">
        <p14:creationId xmlns:p14="http://schemas.microsoft.com/office/powerpoint/2010/main" val="3201291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Instills a “community of learners”</a:t>
            </a:r>
          </a:p>
          <a:p>
            <a:r>
              <a:rPr lang="en-US" sz="3600" dirty="0" smtClean="0"/>
              <a:t>Review days of the week, months of the year, weather, days we have been in school</a:t>
            </a:r>
          </a:p>
          <a:p>
            <a:r>
              <a:rPr lang="en-US" sz="3600" dirty="0" smtClean="0"/>
              <a:t>Pledge of Allegiance</a:t>
            </a:r>
          </a:p>
          <a:p>
            <a:r>
              <a:rPr lang="en-US" sz="3600" dirty="0" smtClean="0"/>
              <a:t>We sing and prepare for the day. </a:t>
            </a:r>
            <a:r>
              <a:rPr lang="en-US" sz="3600" dirty="0" smtClean="0">
                <a:sym typeface="Wingdings" panose="05000000000000000000" pitchFamily="2" charset="2"/>
              </a:rPr>
              <a:t></a:t>
            </a:r>
            <a:endParaRPr lang="en-US" sz="3600" dirty="0"/>
          </a:p>
        </p:txBody>
      </p:sp>
      <p:sp>
        <p:nvSpPr>
          <p:cNvPr id="3" name="Title 2"/>
          <p:cNvSpPr>
            <a:spLocks noGrp="1"/>
          </p:cNvSpPr>
          <p:nvPr>
            <p:ph type="title"/>
          </p:nvPr>
        </p:nvSpPr>
        <p:spPr/>
        <p:txBody>
          <a:bodyPr/>
          <a:lstStyle/>
          <a:p>
            <a:r>
              <a:rPr lang="en-US" dirty="0" smtClean="0"/>
              <a:t>MORNING MEETING</a:t>
            </a:r>
            <a:endParaRPr lang="en-US" dirty="0"/>
          </a:p>
        </p:txBody>
      </p:sp>
    </p:spTree>
    <p:extLst>
      <p:ext uri="{BB962C8B-B14F-4D97-AF65-F5344CB8AC3E}">
        <p14:creationId xmlns:p14="http://schemas.microsoft.com/office/powerpoint/2010/main" val="40053845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539</TotalTime>
  <Words>1273</Words>
  <Application>Microsoft Office PowerPoint</Application>
  <PresentationFormat>On-screen Show (4:3)</PresentationFormat>
  <Paragraphs>177</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Grid</vt:lpstr>
      <vt:lpstr>Welcome to  Ms. O’Donnell’s  Kindergarten Open House</vt:lpstr>
      <vt:lpstr>Welcome!</vt:lpstr>
      <vt:lpstr>SUPPLIES</vt:lpstr>
      <vt:lpstr>Absences</vt:lpstr>
      <vt:lpstr>A DaY IN THE LIFE OF A KINDERGARTENER </vt:lpstr>
      <vt:lpstr>Daily schedule</vt:lpstr>
      <vt:lpstr>Arrival &amp; morning work</vt:lpstr>
      <vt:lpstr>Journal time</vt:lpstr>
      <vt:lpstr>MORNING MEETING</vt:lpstr>
      <vt:lpstr>LITERACY</vt:lpstr>
      <vt:lpstr>SHARED READING</vt:lpstr>
      <vt:lpstr>PHONEMIC AWARENESS</vt:lpstr>
      <vt:lpstr>WORD WORK: PHONICS</vt:lpstr>
      <vt:lpstr>INTERACTIVE WRITING</vt:lpstr>
      <vt:lpstr>HANDWRITING</vt:lpstr>
      <vt:lpstr>LUNCH! </vt:lpstr>
      <vt:lpstr>REST &amp; READ</vt:lpstr>
      <vt:lpstr>WRITING WORKSHOP</vt:lpstr>
      <vt:lpstr>Evolution of a child’s writing</vt:lpstr>
      <vt:lpstr>SCIENCE/SOCIAL STUDIES</vt:lpstr>
      <vt:lpstr>SPECIALS</vt:lpstr>
      <vt:lpstr>Recess (outdoor p.e.)</vt:lpstr>
      <vt:lpstr>MATH</vt:lpstr>
      <vt:lpstr>MATH</vt:lpstr>
      <vt:lpstr>dismissal</vt:lpstr>
      <vt:lpstr>BEHAVIOR MANAGEMENT</vt:lpstr>
      <vt:lpstr>homework</vt:lpstr>
      <vt:lpstr>grading</vt:lpstr>
      <vt:lpstr>Standards based grading</vt:lpstr>
      <vt:lpstr>FIELD TRIPS</vt:lpstr>
      <vt:lpstr>SPIRIT DAYS</vt:lpstr>
      <vt:lpstr>birthdays</vt:lpstr>
      <vt:lpstr>Reading levels</vt:lpstr>
      <vt:lpstr>Thank you for coming!</vt:lpstr>
    </vt:vector>
  </TitlesOfParts>
  <Company>Wake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Ms. O’Donnell’s  Kindergarten Open House</dc:title>
  <dc:creator>codonnell</dc:creator>
  <cp:lastModifiedBy>codonnell</cp:lastModifiedBy>
  <cp:revision>16</cp:revision>
  <dcterms:created xsi:type="dcterms:W3CDTF">2014-08-18T17:27:42Z</dcterms:created>
  <dcterms:modified xsi:type="dcterms:W3CDTF">2014-08-21T21:00:15Z</dcterms:modified>
</cp:coreProperties>
</file>